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2" r:id="rId3"/>
    <p:sldId id="297" r:id="rId4"/>
    <p:sldId id="266" r:id="rId5"/>
    <p:sldId id="295" r:id="rId6"/>
    <p:sldId id="294" r:id="rId7"/>
    <p:sldId id="278" r:id="rId8"/>
    <p:sldId id="296" r:id="rId9"/>
    <p:sldId id="279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1" autoAdjust="0"/>
    <p:restoredTop sz="94694"/>
  </p:normalViewPr>
  <p:slideViewPr>
    <p:cSldViewPr snapToGrid="0">
      <p:cViewPr varScale="1">
        <p:scale>
          <a:sx n="62" d="100"/>
          <a:sy n="62" d="100"/>
        </p:scale>
        <p:origin x="4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930B4B-7C69-48AD-7094-5CB438F57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771A089-BDED-538E-F42B-049DB7BEB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411C59-8C6C-6351-0491-506A9120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85B696-9B3B-6A24-E2CE-C2095679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AF7111-770C-E739-8B01-1BDB3A59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39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2873BE-3FC2-F06A-F9CB-956DFA22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C6CD424-6F99-B8D6-3293-29612D7DC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9DC642-3119-630D-79D9-13756329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6B0EF6-5143-0D43-88F8-AEBBB3E2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F22CCF-AFC1-A682-6695-46F2CD09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79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08AED6-73E3-D157-A9E1-E40F091F3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58EA28-5201-3AB2-39C8-0C916251B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6A0376-5D6A-EFE5-A535-D5CBC08F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84D9EC-00DD-1892-D874-892FC3B0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F80CED-F574-DB23-B58A-7B4E5500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31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ABF15-FC3D-06A5-443E-E4086BB1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A3BD14-9B9A-0729-91B4-C1962C2A3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60AF9-5D0F-A541-20D6-D791CEE3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C3E6EA-1031-5BE1-389E-232B3DB8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1D5B13-54FA-62B3-6BFB-BB48DE5D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14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D6DD78-FBED-408B-68A4-F2B6DCB4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838805-0B12-6D8D-B413-F92D76448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AA621C-C36B-55FC-1E41-7BE42626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5CB662-2F2B-22A7-17B9-6A3B57AC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03A0DB-098B-0A54-748B-1483A810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82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DE2BF-635D-1144-699B-BA84A11A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6A739F-4369-D33D-AFFA-31B869090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AF46EC-80CA-537E-CCE5-05C4779BD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F0DC7C-DA14-56A7-09C0-6D07D516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A59A98-96CB-7FE4-422A-9316E268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006474-209F-E3E0-A4D9-8337AA0C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51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D4E09C-6D87-DC2F-55A6-C96107A9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87AD30-E6D3-92AF-066A-D3905C6B2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1FFC2DB-592D-0E5C-E0E4-88E7B878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3C0B181-E5CB-8FAD-0C3D-3EF11EC3A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E90AEFB-41EF-AB94-9452-641A11254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5076855-B95F-EA02-FA70-1878287F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C32F056-91ED-FF82-910C-0117E5F68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E19DC73-847B-D768-FF9A-6BDCBDE0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20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18D51-B652-14BB-10F6-ADF971CA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360760A-408D-E46E-0F90-8E82F874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377513D-5523-D80F-D09D-99DA45B1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F71BC78-438D-F744-0B6D-4185F95D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68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D6483AB-7955-8373-2961-A9E272CD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FC93713-8DC5-C857-827E-C17499B7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DBCA08-95EA-59E2-9D2A-00EACB9F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73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37E719-DA47-C13D-6090-5B048D71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7F16A4-F53F-05D3-B058-8D2E499EF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D427961-A2A5-F6C1-E4E1-0226AC778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848704-9A60-2B52-87F1-7A5F5B8F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B29D3D-B530-15CC-5961-A5104904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0C93908-1CDC-5B13-E9CF-5978DBEF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45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BA3BBA-F619-2FA1-5DF0-2653AF51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E94F7D-4AC4-84E0-C1C1-71FC55CBE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B7BE5D-6E73-C41A-2E78-1CFE14122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DEA03A-3316-02EA-DBE6-892C31B9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B7737F4-2A1C-4040-41C2-878444E3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9548F3-18F0-F413-1CBA-53E373A9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35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5D469E6-8957-CEF0-6BF3-3D8E84A5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93577D-B80B-AC94-83C1-3F1A9E599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9A060D-9ECF-CF8C-349E-060E6F7CC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7C7211-0CE9-D5BC-6BE8-B1BE50FFE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BA9313-D78D-5D39-185E-B419A327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36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drowie.gov.pl/portal/artykul/karta-zgonu-karta-urodzenia-i-dane-statystyczne-zmiany-od-1-stycznia-202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9B04030-C532-1352-93DB-4AADC31E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4286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E902D01-2F21-4731-DF92-4C7B7F04601B}"/>
              </a:ext>
            </a:extLst>
          </p:cNvPr>
          <p:cNvSpPr txBox="1"/>
          <p:nvPr/>
        </p:nvSpPr>
        <p:spPr>
          <a:xfrm>
            <a:off x="1817915" y="1883229"/>
            <a:ext cx="81534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Spotkanie informacyjne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Przepisy dotyczące karty zgonu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obowiązujące od 1 dnia stycznia 2024 r. </a:t>
            </a:r>
            <a:endParaRPr lang="pl-PL" sz="2400" dirty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Departament Zdrowia Publicznego </a:t>
            </a:r>
          </a:p>
        </p:txBody>
      </p:sp>
    </p:spTree>
    <p:extLst>
      <p:ext uri="{BB962C8B-B14F-4D97-AF65-F5344CB8AC3E}">
        <p14:creationId xmlns:p14="http://schemas.microsoft.com/office/powerpoint/2010/main" val="11538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5522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D2CD12D-DF86-70F3-82D5-89C4A4769D96}"/>
              </a:ext>
            </a:extLst>
          </p:cNvPr>
          <p:cNvSpPr txBox="1"/>
          <p:nvPr/>
        </p:nvSpPr>
        <p:spPr>
          <a:xfrm>
            <a:off x="1643743" y="870856"/>
            <a:ext cx="531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INFORMACJE OGÓLNE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B800962-74F6-0FBC-2664-035FE34F3482}"/>
              </a:ext>
            </a:extLst>
          </p:cNvPr>
          <p:cNvSpPr txBox="1"/>
          <p:nvPr/>
        </p:nvSpPr>
        <p:spPr>
          <a:xfrm>
            <a:off x="1066800" y="1513114"/>
            <a:ext cx="10138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związku z wejściem w życie z dniem 1 stycznia 2024 r. nowych przepisów dotyczących karty zgonu, Minister Zdrowia jest zobowiązany do wydania rozporządzenia określającego nowy wzór karty zgonu, w porozumieniu z Ministrem do spraw Wewnętrznych i Administracji oraz Ministrem Rozwoju i Technologii. </a:t>
            </a:r>
          </a:p>
          <a:p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Wprowadzone od dnia 1 stycznia 2024 r. zmiany dotyczą zakresu i sposobu przekazywania danych dla potrzeb urzędu stanu cywilnego oraz dla potrzeb statystyki publicznej.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5522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D2CD12D-DF86-70F3-82D5-89C4A4769D96}"/>
              </a:ext>
            </a:extLst>
          </p:cNvPr>
          <p:cNvSpPr txBox="1"/>
          <p:nvPr/>
        </p:nvSpPr>
        <p:spPr>
          <a:xfrm>
            <a:off x="1643743" y="870856"/>
            <a:ext cx="531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INFORMACJE OGÓLNE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B800962-74F6-0FBC-2664-035FE34F3482}"/>
              </a:ext>
            </a:extLst>
          </p:cNvPr>
          <p:cNvSpPr txBox="1"/>
          <p:nvPr/>
        </p:nvSpPr>
        <p:spPr>
          <a:xfrm>
            <a:off x="1066800" y="1513114"/>
            <a:ext cx="101380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Karta zgonu, tak jak obecnie, będzie sporządzana przez osobę stwierdzającą zgon i wydawana w jednym egzemplarzu podmiotowi uprawnionemu do pochówku.</a:t>
            </a:r>
          </a:p>
          <a:p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Podmiot sporządzający kartę zgonu będzie zobowiązany do przekazania danych w części przeznaczonej dla statystyki publicznej służbom statystyki publicznej.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9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43657" cy="69559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A16431-8B09-CA87-9E11-4FD8F8430CC6}"/>
              </a:ext>
            </a:extLst>
          </p:cNvPr>
          <p:cNvSpPr txBox="1"/>
          <p:nvPr/>
        </p:nvSpPr>
        <p:spPr>
          <a:xfrm>
            <a:off x="576943" y="1687285"/>
            <a:ext cx="10515600" cy="343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Nowy wzór karty zgonu.</a:t>
            </a:r>
          </a:p>
          <a:p>
            <a:pPr>
              <a:spcAft>
                <a:spcPts val="600"/>
              </a:spcAft>
            </a:pPr>
            <a:endParaRPr lang="pl-PL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Karta zgonu będzie składała się z trzech części przeznaczonych: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1) do zarejestrowania zgonu,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2) dla administracji cmentarza,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3) dla potrzeb statystyki publicznej.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C93A45-AACE-3462-A266-8973E281E244}"/>
              </a:ext>
            </a:extLst>
          </p:cNvPr>
          <p:cNvSpPr txBox="1"/>
          <p:nvPr/>
        </p:nvSpPr>
        <p:spPr>
          <a:xfrm>
            <a:off x="859972" y="570246"/>
            <a:ext cx="832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NAJWAŻNIEJSZE ZMIANY:</a:t>
            </a:r>
          </a:p>
        </p:txBody>
      </p:sp>
    </p:spTree>
    <p:extLst>
      <p:ext uri="{BB962C8B-B14F-4D97-AF65-F5344CB8AC3E}">
        <p14:creationId xmlns:p14="http://schemas.microsoft.com/office/powerpoint/2010/main" val="22228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43657" cy="69559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A16431-8B09-CA87-9E11-4FD8F8430CC6}"/>
              </a:ext>
            </a:extLst>
          </p:cNvPr>
          <p:cNvSpPr txBox="1"/>
          <p:nvPr/>
        </p:nvSpPr>
        <p:spPr>
          <a:xfrm>
            <a:off x="576943" y="1687285"/>
            <a:ext cx="105156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Ustawa z dnia 28 listopada 2014 r. - Prawo o aktach stanu cywilnego </a:t>
            </a:r>
            <a:r>
              <a:rPr lang="pl-PL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wprowadziła zmiany </a:t>
            </a: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 karcie zgonu poprzez wydzielenie z dotychczasowej części przeznaczonej do zarejestrowania zgonu oraz części przeznaczonej dla administracji cmentarza </a:t>
            </a:r>
            <a:r>
              <a:rPr lang="pl-PL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odrębnej części dla potrzeb statystki publicznej </a:t>
            </a: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zawierającej:</a:t>
            </a:r>
          </a:p>
          <a:p>
            <a:pPr>
              <a:spcAft>
                <a:spcPts val="600"/>
              </a:spcAft>
            </a:pP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1)	miejsce zamieszkania zmarłego, w tym okres przebywania na terytorium Rzeczypospolitej Polskiej na obszarze danej gminy, </a:t>
            </a:r>
            <a:r>
              <a:rPr lang="pl-PL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 ile są znane</a:t>
            </a: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2)	wykształcenie zmarłego,</a:t>
            </a:r>
          </a:p>
          <a:p>
            <a:pPr>
              <a:spcAft>
                <a:spcPts val="600"/>
              </a:spcAft>
            </a:pP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3)	informacje o zgonie, w tym przyczynę zgonu, oraz o osobie stwierdzającej przyczynę zgonu, a w przypadku dziecka do roku życia: godzinę urodzenia, informacje o stanie jego zdrowia: informacje o ciąży i porodzie.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8516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43657" cy="69559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A16431-8B09-CA87-9E11-4FD8F8430CC6}"/>
              </a:ext>
            </a:extLst>
          </p:cNvPr>
          <p:cNvSpPr txBox="1"/>
          <p:nvPr/>
        </p:nvSpPr>
        <p:spPr>
          <a:xfrm>
            <a:off x="468087" y="1360714"/>
            <a:ext cx="105700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Rekomendowanym sposobem przekazywania przez podmioty sporządzające kartę zgonu danych dla potrzeb statystyki publicznej jest wykorzystanie:</a:t>
            </a:r>
          </a:p>
          <a:p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aplikacji uruchomionej w ramach infrastruktury GUS i udostępnionej w Internecie. Aplikacja zapewni wprowadzanie </a:t>
            </a:r>
            <a:b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i przesyłanie wymaganych danych z zakresu badania zgonów za pomocą formularza internetowego, a także zapewni możliwość przekazania do aplikacji pliku z danymi w różnych formatach,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interfejsu API UWD umożliwiającego automatyczne przekazywanie danych w formacie XML z systemów informatycznych podmiotów zewnętrznych.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C93A45-AACE-3462-A266-8973E281E244}"/>
              </a:ext>
            </a:extLst>
          </p:cNvPr>
          <p:cNvSpPr txBox="1"/>
          <p:nvPr/>
        </p:nvSpPr>
        <p:spPr>
          <a:xfrm>
            <a:off x="612111" y="603639"/>
            <a:ext cx="832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PRZEKAZYWANIE DANYCH DO GUS</a:t>
            </a:r>
          </a:p>
        </p:txBody>
      </p:sp>
    </p:spTree>
    <p:extLst>
      <p:ext uri="{BB962C8B-B14F-4D97-AF65-F5344CB8AC3E}">
        <p14:creationId xmlns:p14="http://schemas.microsoft.com/office/powerpoint/2010/main" val="302347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43657" cy="69559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A16431-8B09-CA87-9E11-4FD8F8430CC6}"/>
              </a:ext>
            </a:extLst>
          </p:cNvPr>
          <p:cNvSpPr txBox="1"/>
          <p:nvPr/>
        </p:nvSpPr>
        <p:spPr>
          <a:xfrm>
            <a:off x="566057" y="1349828"/>
            <a:ext cx="10493829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571326-E5F8-3B5B-0306-9EE1B7B716DD}"/>
              </a:ext>
            </a:extLst>
          </p:cNvPr>
          <p:cNvSpPr txBox="1"/>
          <p:nvPr/>
        </p:nvSpPr>
        <p:spPr>
          <a:xfrm>
            <a:off x="566056" y="1349828"/>
            <a:ext cx="10493829" cy="327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Zgodnie z rozporządzeniem Rady Ministrów w sprawie programu badań statystycznych statystyki publicznej na rok 2024 </a:t>
            </a:r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dane powinny być przekazywane na bieżąco, do trzech dni od wystawienia karty zgonu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0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43657" cy="69559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A16431-8B09-CA87-9E11-4FD8F8430CC6}"/>
              </a:ext>
            </a:extLst>
          </p:cNvPr>
          <p:cNvSpPr txBox="1"/>
          <p:nvPr/>
        </p:nvSpPr>
        <p:spPr>
          <a:xfrm>
            <a:off x="468087" y="1360714"/>
            <a:ext cx="10570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Na podstawie rozporządzenia Rady Ministrów w sprawie programu badań statystycznych statystyki publicznej na rok 2024, również urzędy stanu cywilnego od 2024 roku będą miały obowiązek przekazywania do Urzędu Statystycznego w Olsztynie kopii części I karty zgonu (przeznaczonej do zarejestrowania zgonu) oraz oryginału części III karty zgonu (przeznaczonej dla potrzeb statystyki publicznej)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C93A45-AACE-3462-A266-8973E281E244}"/>
              </a:ext>
            </a:extLst>
          </p:cNvPr>
          <p:cNvSpPr txBox="1"/>
          <p:nvPr/>
        </p:nvSpPr>
        <p:spPr>
          <a:xfrm>
            <a:off x="612111" y="603639"/>
            <a:ext cx="832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PRZEKAZYWANIE karty zgonu z USC DO GUS</a:t>
            </a:r>
          </a:p>
        </p:txBody>
      </p:sp>
    </p:spTree>
    <p:extLst>
      <p:ext uri="{BB962C8B-B14F-4D97-AF65-F5344CB8AC3E}">
        <p14:creationId xmlns:p14="http://schemas.microsoft.com/office/powerpoint/2010/main" val="383794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4" y="0"/>
            <a:ext cx="13294685" cy="69559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A16431-8B09-CA87-9E11-4FD8F8430CC6}"/>
              </a:ext>
            </a:extLst>
          </p:cNvPr>
          <p:cNvSpPr txBox="1"/>
          <p:nvPr/>
        </p:nvSpPr>
        <p:spPr>
          <a:xfrm>
            <a:off x="242712" y="1676400"/>
            <a:ext cx="1239560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Aktualne informacje są dostępne na stronie:</a:t>
            </a:r>
          </a:p>
          <a:p>
            <a:pPr>
              <a:spcAft>
                <a:spcPts val="600"/>
              </a:spcAft>
            </a:pPr>
            <a:endParaRPr lang="pl-PL" sz="24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https://www.ezdrowie.gov.pl/portal/artykul/karta-zgonu-karta-urodzenia-i-dane-statystyczne-zmiany-od-1-stycznia-2024</a:t>
            </a:r>
            <a:r>
              <a:rPr lang="pl-P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pl-PL" sz="24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pl-P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Dziękuję za uwagę</a:t>
            </a:r>
          </a:p>
          <a:p>
            <a:pPr>
              <a:spcAft>
                <a:spcPts val="600"/>
              </a:spcAft>
            </a:pPr>
            <a:endParaRPr lang="pl-PL" sz="16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BC201AD-8DC3-ED7B-112B-D6EB3156C927}"/>
              </a:ext>
            </a:extLst>
          </p:cNvPr>
          <p:cNvSpPr txBox="1"/>
          <p:nvPr/>
        </p:nvSpPr>
        <p:spPr>
          <a:xfrm>
            <a:off x="751114" y="305583"/>
            <a:ext cx="808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855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485</Words>
  <Application>Microsoft Office PowerPoint</Application>
  <PresentationFormat>Panoramiczny</PresentationFormat>
  <Paragraphs>55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Bartosz Stelmach</dc:creator>
  <cp:lastModifiedBy>Otolińska Anna</cp:lastModifiedBy>
  <cp:revision>94</cp:revision>
  <dcterms:created xsi:type="dcterms:W3CDTF">2022-10-19T12:58:12Z</dcterms:created>
  <dcterms:modified xsi:type="dcterms:W3CDTF">2023-12-19T09:04:44Z</dcterms:modified>
</cp:coreProperties>
</file>